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14" r:id="rId4"/>
    <p:sldId id="260" r:id="rId5"/>
    <p:sldId id="276" r:id="rId6"/>
    <p:sldId id="315" r:id="rId7"/>
    <p:sldId id="295" r:id="rId8"/>
    <p:sldId id="313" r:id="rId9"/>
    <p:sldId id="316" r:id="rId10"/>
    <p:sldId id="299" r:id="rId11"/>
    <p:sldId id="317" r:id="rId12"/>
    <p:sldId id="318" r:id="rId13"/>
    <p:sldId id="319" r:id="rId14"/>
    <p:sldId id="320" r:id="rId15"/>
    <p:sldId id="321" r:id="rId16"/>
    <p:sldId id="324" r:id="rId17"/>
    <p:sldId id="325" r:id="rId18"/>
    <p:sldId id="323" r:id="rId19"/>
    <p:sldId id="304" r:id="rId20"/>
    <p:sldId id="326" r:id="rId21"/>
    <p:sldId id="327" r:id="rId22"/>
    <p:sldId id="328" r:id="rId23"/>
  </p:sldIdLst>
  <p:sldSz cx="18288000" cy="10287000"/>
  <p:notesSz cx="6858000" cy="9144000"/>
  <p:embeddedFontLst>
    <p:embeddedFont>
      <p:font typeface="Arita Dotum Bold" panose="020B0600000101010101" charset="-127"/>
      <p:regular r:id="rId25"/>
    </p:embeddedFont>
    <p:embeddedFont>
      <p:font typeface="Arita Dotum Medium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52ECA-F2F1-4478-AE75-A7E16ED44E38}" v="12" dt="2023-11-23T10:09:19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2" autoAdjust="0"/>
  </p:normalViewPr>
  <p:slideViewPr>
    <p:cSldViewPr>
      <p:cViewPr varScale="1">
        <p:scale>
          <a:sx n="42" d="100"/>
          <a:sy n="42" d="100"/>
        </p:scale>
        <p:origin x="5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7279-B9ED-4806-8483-BB7D2B827A2D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816-E072-4164-B4E0-F7E1521FC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8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3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7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7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35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70174" y="2271090"/>
            <a:ext cx="8143777" cy="4290563"/>
            <a:chOff x="44127" y="233247"/>
            <a:chExt cx="10858370" cy="5720751"/>
          </a:xfrm>
        </p:grpSpPr>
        <p:sp>
          <p:nvSpPr>
            <p:cNvPr id="24" name="TextBox 24"/>
            <p:cNvSpPr txBox="1"/>
            <p:nvPr/>
          </p:nvSpPr>
          <p:spPr>
            <a:xfrm>
              <a:off x="44127" y="233247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dirty="0" err="1">
                <a:solidFill>
                  <a:srgbClr val="000000"/>
                </a:solidFill>
                <a:ea typeface="Arita Dotum Medium"/>
              </a:rPr>
              <a:t>아두이노를</a:t>
            </a:r>
            <a:r>
              <a:rPr lang="ko-KR" altLang="en-US" dirty="0">
                <a:solidFill>
                  <a:srgbClr val="000000"/>
                </a:solidFill>
                <a:ea typeface="Arita Dotum Medium"/>
              </a:rPr>
              <a:t> 활용한 추적형 태양광 발전기 개발</a:t>
            </a:r>
            <a:endParaRPr lang="en-US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74446"/>
              </p:ext>
            </p:extLst>
          </p:nvPr>
        </p:nvGraphicFramePr>
        <p:xfrm>
          <a:off x="2145409" y="3466396"/>
          <a:ext cx="14548641" cy="436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3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컴퓨터학부 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19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학번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조장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53000" y="7010301"/>
            <a:ext cx="2362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컴퓨터학부 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23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학번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SW 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개발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229600" y="6972300"/>
            <a:ext cx="2362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컴퓨터학부 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21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학번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개발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208326" y="7010301"/>
            <a:ext cx="266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자연자율전공 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23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학번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개발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컴퓨터학부 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23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학번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 err="1">
                <a:latin typeface="Arita Dotum Medium" panose="020B0600000101010101" charset="-127"/>
                <a:ea typeface="Arita Dotum Medium" panose="020B0600000101010101" charset="-127"/>
              </a:rPr>
              <a:t>BackEnd</a:t>
            </a: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역할 분담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1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35" name="그림 34" descr="텍스트, 원, 스크린샷, 폰트이(가) 표시된 사진&#10;&#10;자동 생성된 설명">
            <a:extLst>
              <a:ext uri="{FF2B5EF4-FFF2-40B4-BE49-F238E27FC236}">
                <a16:creationId xmlns:a16="http://schemas.microsoft.com/office/drawing/2014/main" id="{4B7F417E-4C5D-E8E5-8D61-CFA37850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4" y="4856237"/>
            <a:ext cx="7386909" cy="4087172"/>
          </a:xfrm>
          <a:prstGeom prst="rect">
            <a:avLst/>
          </a:prstGeom>
        </p:spPr>
      </p:pic>
      <p:pic>
        <p:nvPicPr>
          <p:cNvPr id="38" name="그림 3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E819F46-629D-BB81-08FB-5A6295A8A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938" y="4821519"/>
            <a:ext cx="6638913" cy="411644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A4DDEA-C598-2151-C48D-AD48837E212B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하드웨어 개발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(3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~4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40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6" name="그림 15" descr="벽, 실내, 사무용품, 컴퓨터이(가) 표시된 사진&#10;&#10;자동 생성된 설명">
            <a:extLst>
              <a:ext uri="{FF2B5EF4-FFF2-40B4-BE49-F238E27FC236}">
                <a16:creationId xmlns:a16="http://schemas.microsoft.com/office/drawing/2014/main" id="{E11B8C4B-A60C-F6DE-AF5B-5A6766F34D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r="18071"/>
          <a:stretch/>
        </p:blipFill>
        <p:spPr>
          <a:xfrm rot="5400000">
            <a:off x="9971294" y="4325767"/>
            <a:ext cx="4537905" cy="5151449"/>
          </a:xfrm>
          <a:prstGeom prst="rect">
            <a:avLst/>
          </a:prstGeom>
        </p:spPr>
      </p:pic>
      <p:pic>
        <p:nvPicPr>
          <p:cNvPr id="20" name="그림 19" descr="텍스트, 테이블, 가구, 실내이(가) 표시된 사진&#10;&#10;자동 생성된 설명">
            <a:extLst>
              <a:ext uri="{FF2B5EF4-FFF2-40B4-BE49-F238E27FC236}">
                <a16:creationId xmlns:a16="http://schemas.microsoft.com/office/drawing/2014/main" id="{72FD1C76-0A16-126F-C3DE-B9969149F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b="50000"/>
          <a:stretch/>
        </p:blipFill>
        <p:spPr>
          <a:xfrm>
            <a:off x="1823945" y="4632539"/>
            <a:ext cx="6668235" cy="449944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2CFFE6-66F4-FEBA-F2A9-325ECDE0912D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하드웨어 개발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(3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~4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3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1" name="그림 10" descr="벽, 실내, 사무용품, 컴퓨터이(가) 표시된 사진&#10;&#10;자동 생성된 설명">
            <a:extLst>
              <a:ext uri="{FF2B5EF4-FFF2-40B4-BE49-F238E27FC236}">
                <a16:creationId xmlns:a16="http://schemas.microsoft.com/office/drawing/2014/main" id="{05819680-BEF6-E190-ED91-C4F6E06D06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1" t="34915" r="40863" b="2958"/>
          <a:stretch/>
        </p:blipFill>
        <p:spPr>
          <a:xfrm rot="5400000">
            <a:off x="3635308" y="4565456"/>
            <a:ext cx="4312738" cy="4643528"/>
          </a:xfrm>
          <a:prstGeom prst="rect">
            <a:avLst/>
          </a:prstGeom>
        </p:spPr>
      </p:pic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D393CFD5-2B92-0403-311E-E0A6A9E79CAF}"/>
              </a:ext>
            </a:extLst>
          </p:cNvPr>
          <p:cNvSpPr/>
          <p:nvPr/>
        </p:nvSpPr>
        <p:spPr>
          <a:xfrm>
            <a:off x="4462818" y="4561454"/>
            <a:ext cx="1117624" cy="1066801"/>
          </a:xfrm>
          <a:prstGeom prst="donut">
            <a:avLst>
              <a:gd name="adj" fmla="val 114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07F78AA7-D694-EB01-B74D-E2278887AD7E}"/>
              </a:ext>
            </a:extLst>
          </p:cNvPr>
          <p:cNvSpPr/>
          <p:nvPr/>
        </p:nvSpPr>
        <p:spPr>
          <a:xfrm>
            <a:off x="3276600" y="6353819"/>
            <a:ext cx="1117624" cy="1066801"/>
          </a:xfrm>
          <a:prstGeom prst="donut">
            <a:avLst>
              <a:gd name="adj" fmla="val 114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946A086D-1FEC-CBBB-1FC2-98B80547DCA4}"/>
              </a:ext>
            </a:extLst>
          </p:cNvPr>
          <p:cNvSpPr/>
          <p:nvPr/>
        </p:nvSpPr>
        <p:spPr>
          <a:xfrm>
            <a:off x="7028336" y="5820418"/>
            <a:ext cx="1117624" cy="1066801"/>
          </a:xfrm>
          <a:prstGeom prst="donut">
            <a:avLst>
              <a:gd name="adj" fmla="val 114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A9C9F816-7755-AD24-D55A-C50D0FE5950E}"/>
              </a:ext>
            </a:extLst>
          </p:cNvPr>
          <p:cNvSpPr/>
          <p:nvPr/>
        </p:nvSpPr>
        <p:spPr>
          <a:xfrm>
            <a:off x="5372919" y="8267699"/>
            <a:ext cx="1117624" cy="1066801"/>
          </a:xfrm>
          <a:prstGeom prst="donut">
            <a:avLst>
              <a:gd name="adj" fmla="val 114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33D85E5-67D7-856E-3C4A-6E1B0E7BE163}"/>
              </a:ext>
            </a:extLst>
          </p:cNvPr>
          <p:cNvSpPr txBox="1"/>
          <p:nvPr/>
        </p:nvSpPr>
        <p:spPr>
          <a:xfrm>
            <a:off x="8999994" y="4246348"/>
            <a:ext cx="8305800" cy="13979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8E3305C9-2D26-8646-AAF2-E2F3311A94DB}"/>
              </a:ext>
            </a:extLst>
          </p:cNvPr>
          <p:cNvSpPr txBox="1"/>
          <p:nvPr/>
        </p:nvSpPr>
        <p:spPr>
          <a:xfrm>
            <a:off x="8974893" y="4089684"/>
            <a:ext cx="8305800" cy="36170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빛의 방향 추적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칸막이를 설치하여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빛이 들어오는 방향의 조도센서가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200" dirty="0">
                <a:solidFill>
                  <a:srgbClr val="000000"/>
                </a:solidFill>
                <a:ea typeface="Arita Dotum Medium"/>
              </a:rPr>
              <a:t>많은 빛을 받게 함</a:t>
            </a: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AAF9B8-EAF1-E8D1-8386-75699BF80704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하드웨어 개발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(3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~4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9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33D85E5-67D7-856E-3C4A-6E1B0E7BE163}"/>
              </a:ext>
            </a:extLst>
          </p:cNvPr>
          <p:cNvSpPr txBox="1"/>
          <p:nvPr/>
        </p:nvSpPr>
        <p:spPr>
          <a:xfrm>
            <a:off x="8999994" y="4246348"/>
            <a:ext cx="8305800" cy="13979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29F388B2-65F9-EBD6-B83F-660F6DF65FD9}"/>
              </a:ext>
            </a:extLst>
          </p:cNvPr>
          <p:cNvSpPr txBox="1"/>
          <p:nvPr/>
        </p:nvSpPr>
        <p:spPr>
          <a:xfrm>
            <a:off x="1650111" y="4469643"/>
            <a:ext cx="7667130" cy="3818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빛의 방향 추적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조도 센서에서 값을 받아와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값을 비교하여 더 적은 쪽으로 회전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코드는 </a:t>
            </a:r>
            <a:r>
              <a:rPr lang="en-US" altLang="ko-KR" sz="2400" dirty="0" err="1">
                <a:solidFill>
                  <a:srgbClr val="000000"/>
                </a:solidFill>
                <a:ea typeface="Arita Dotum Medium"/>
              </a:rPr>
              <a:t>github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에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16755-44AE-446C-C73E-217CAEEBFC06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소프트웨어 개발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(3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~5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FCDDE6-F010-EC77-025D-448478B9A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94686"/>
              </p:ext>
            </p:extLst>
          </p:nvPr>
        </p:nvGraphicFramePr>
        <p:xfrm>
          <a:off x="14539601" y="5030236"/>
          <a:ext cx="1330438" cy="84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438">
                  <a:extLst>
                    <a:ext uri="{9D8B030D-6E8A-4147-A177-3AD203B41FA5}">
                      <a16:colId xmlns:a16="http://schemas.microsoft.com/office/drawing/2014/main" val="2916996126"/>
                    </a:ext>
                  </a:extLst>
                </a:gridCol>
              </a:tblGrid>
              <a:tr h="8404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7693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E5A48A7F-D775-94A8-4E75-5C53ADD507AA}"/>
              </a:ext>
            </a:extLst>
          </p:cNvPr>
          <p:cNvSpPr/>
          <p:nvPr/>
        </p:nvSpPr>
        <p:spPr>
          <a:xfrm>
            <a:off x="14828396" y="5230799"/>
            <a:ext cx="723887" cy="43935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D669F3-7B32-5971-C0F7-99057C733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70606"/>
              </p:ext>
            </p:extLst>
          </p:nvPr>
        </p:nvGraphicFramePr>
        <p:xfrm>
          <a:off x="12185049" y="5002138"/>
          <a:ext cx="1330438" cy="84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438">
                  <a:extLst>
                    <a:ext uri="{9D8B030D-6E8A-4147-A177-3AD203B41FA5}">
                      <a16:colId xmlns:a16="http://schemas.microsoft.com/office/drawing/2014/main" val="2916996126"/>
                    </a:ext>
                  </a:extLst>
                </a:gridCol>
              </a:tblGrid>
              <a:tr h="8404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7693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5895BA36-C426-88BE-33BF-37F2F642376B}"/>
              </a:ext>
            </a:extLst>
          </p:cNvPr>
          <p:cNvSpPr/>
          <p:nvPr/>
        </p:nvSpPr>
        <p:spPr>
          <a:xfrm>
            <a:off x="12473844" y="5202701"/>
            <a:ext cx="723887" cy="43935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72E265F-03A9-1FB9-82EE-20E1276B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46175"/>
              </p:ext>
            </p:extLst>
          </p:nvPr>
        </p:nvGraphicFramePr>
        <p:xfrm>
          <a:off x="12184766" y="6405528"/>
          <a:ext cx="1330438" cy="84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438">
                  <a:extLst>
                    <a:ext uri="{9D8B030D-6E8A-4147-A177-3AD203B41FA5}">
                      <a16:colId xmlns:a16="http://schemas.microsoft.com/office/drawing/2014/main" val="2916996126"/>
                    </a:ext>
                  </a:extLst>
                </a:gridCol>
              </a:tblGrid>
              <a:tr h="8404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7693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2E6E2845-5758-C52C-79C6-7D3A4D1EDFDB}"/>
              </a:ext>
            </a:extLst>
          </p:cNvPr>
          <p:cNvSpPr/>
          <p:nvPr/>
        </p:nvSpPr>
        <p:spPr>
          <a:xfrm>
            <a:off x="12473561" y="6606091"/>
            <a:ext cx="723887" cy="43935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EB2D97D-13C7-CA68-B460-8121EC66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82822"/>
              </p:ext>
            </p:extLst>
          </p:nvPr>
        </p:nvGraphicFramePr>
        <p:xfrm>
          <a:off x="14537318" y="6433626"/>
          <a:ext cx="1330438" cy="840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438">
                  <a:extLst>
                    <a:ext uri="{9D8B030D-6E8A-4147-A177-3AD203B41FA5}">
                      <a16:colId xmlns:a16="http://schemas.microsoft.com/office/drawing/2014/main" val="2916996126"/>
                    </a:ext>
                  </a:extLst>
                </a:gridCol>
              </a:tblGrid>
              <a:tr h="8404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7693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222AFA14-09FA-A502-C58C-81F94E39A8F0}"/>
              </a:ext>
            </a:extLst>
          </p:cNvPr>
          <p:cNvSpPr/>
          <p:nvPr/>
        </p:nvSpPr>
        <p:spPr>
          <a:xfrm>
            <a:off x="14826113" y="6634189"/>
            <a:ext cx="723887" cy="43935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33D85E5-67D7-856E-3C4A-6E1B0E7BE163}"/>
              </a:ext>
            </a:extLst>
          </p:cNvPr>
          <p:cNvSpPr txBox="1"/>
          <p:nvPr/>
        </p:nvSpPr>
        <p:spPr>
          <a:xfrm>
            <a:off x="8999994" y="4246348"/>
            <a:ext cx="8305800" cy="13979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29F388B2-65F9-EBD6-B83F-660F6DF65FD9}"/>
              </a:ext>
            </a:extLst>
          </p:cNvPr>
          <p:cNvSpPr txBox="1"/>
          <p:nvPr/>
        </p:nvSpPr>
        <p:spPr>
          <a:xfrm>
            <a:off x="1650111" y="4469643"/>
            <a:ext cx="7667130" cy="3818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전압 측정 값 전송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전압 센서를 통해 얻은 값을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ESP-01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로 서버에 전송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코드는 </a:t>
            </a:r>
            <a:r>
              <a:rPr lang="en-US" altLang="ko-KR" sz="2400" dirty="0" err="1">
                <a:solidFill>
                  <a:srgbClr val="000000"/>
                </a:solidFill>
                <a:ea typeface="Arita Dotum Medium"/>
              </a:rPr>
              <a:t>github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에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16755-44AE-446C-C73E-217CAEEBFC06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소프트웨어 개발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(4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~5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716DD-2483-0B92-3FC5-922D2EBD3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695" y="5143500"/>
            <a:ext cx="3683189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F33D85E5-67D7-856E-3C4A-6E1B0E7BE163}"/>
              </a:ext>
            </a:extLst>
          </p:cNvPr>
          <p:cNvSpPr txBox="1"/>
          <p:nvPr/>
        </p:nvSpPr>
        <p:spPr>
          <a:xfrm>
            <a:off x="8999994" y="4246348"/>
            <a:ext cx="8305800" cy="13979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ea typeface="Arita Dotum Mediu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29F388B2-65F9-EBD6-B83F-660F6DF65FD9}"/>
              </a:ext>
            </a:extLst>
          </p:cNvPr>
          <p:cNvSpPr txBox="1"/>
          <p:nvPr/>
        </p:nvSpPr>
        <p:spPr>
          <a:xfrm>
            <a:off x="1650110" y="4469643"/>
            <a:ext cx="11608689" cy="3818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데이터 수신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POST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요청으로 데이터를 받음</a:t>
            </a:r>
            <a:endParaRPr lang="en-US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a typeface="Arita Dotum Medium"/>
              </a:rPr>
              <a:t>http://ec2-3-36-133-190.ap-northeast-2.compute.amazonaws.com:8080/sunflower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코드는 </a:t>
            </a:r>
            <a:r>
              <a:rPr lang="en-US" altLang="ko-KR" sz="2400" dirty="0" err="1">
                <a:solidFill>
                  <a:srgbClr val="000000"/>
                </a:solidFill>
                <a:ea typeface="Arita Dotum Medium"/>
              </a:rPr>
              <a:t>github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에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16755-44AE-446C-C73E-217CAEEBFC06}"/>
              </a:ext>
            </a:extLst>
          </p:cNvPr>
          <p:cNvSpPr/>
          <p:nvPr/>
        </p:nvSpPr>
        <p:spPr>
          <a:xfrm>
            <a:off x="1004346" y="3138734"/>
            <a:ext cx="5430010" cy="890327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서버 구현 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(3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~6</a:t>
            </a:r>
            <a:r>
              <a:rPr lang="ko-KR" altLang="en-US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주차</a:t>
            </a:r>
            <a:r>
              <a:rPr lang="en-US" altLang="ko-KR" b="1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ko-KR" altLang="en-US" sz="3600" b="1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44EF68-378B-6EAE-073C-7D6C3BD7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4347198"/>
            <a:ext cx="2473093" cy="4308151"/>
          </a:xfrm>
          <a:prstGeom prst="rect">
            <a:avLst/>
          </a:prstGeom>
        </p:spPr>
      </p:pic>
      <p:pic>
        <p:nvPicPr>
          <p:cNvPr id="1026" name="Picture 2" descr="1-01 필자가 생각하는 스프링부트란? - 점프 투 스프링부트">
            <a:extLst>
              <a:ext uri="{FF2B5EF4-FFF2-40B4-BE49-F238E27FC236}">
                <a16:creationId xmlns:a16="http://schemas.microsoft.com/office/drawing/2014/main" id="{B76C51E4-1DB7-662B-BB41-A33D7C37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99" y="4736323"/>
            <a:ext cx="16383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란? 클라우드와 AWS의 기본 개념 알아보기">
            <a:extLst>
              <a:ext uri="{FF2B5EF4-FFF2-40B4-BE49-F238E27FC236}">
                <a16:creationId xmlns:a16="http://schemas.microsoft.com/office/drawing/2014/main" id="{EED7CB7C-0B05-5E3F-D805-E0277369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228" y="5065902"/>
            <a:ext cx="2053150" cy="12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1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0"/>
            <a:ext cx="9009410" cy="7701883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591027" y="4215553"/>
            <a:ext cx="8162573" cy="4031900"/>
            <a:chOff x="307508" y="578131"/>
            <a:chExt cx="10883432" cy="5375867"/>
          </a:xfrm>
        </p:grpSpPr>
        <p:sp>
          <p:nvSpPr>
            <p:cNvPr id="24" name="TextBox 24"/>
            <p:cNvSpPr txBox="1"/>
            <p:nvPr/>
          </p:nvSpPr>
          <p:spPr>
            <a:xfrm>
              <a:off x="307508" y="578131"/>
              <a:ext cx="10883432" cy="2461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프로젝트 시현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5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THANK YOU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06CC2D53-6520-4506-FB3D-994911902E04}"/>
              </a:ext>
            </a:extLst>
          </p:cNvPr>
          <p:cNvSpPr/>
          <p:nvPr/>
        </p:nvSpPr>
        <p:spPr>
          <a:xfrm>
            <a:off x="11734800" y="3426662"/>
            <a:ext cx="5257800" cy="47638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70634-C7B3-61BC-E234-C9BDA9195645}"/>
              </a:ext>
            </a:extLst>
          </p:cNvPr>
          <p:cNvSpPr txBox="1"/>
          <p:nvPr/>
        </p:nvSpPr>
        <p:spPr>
          <a:xfrm>
            <a:off x="1738086" y="4750680"/>
            <a:ext cx="9601200" cy="154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15000" b="1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15000" b="1" dirty="0">
                <a:solidFill>
                  <a:srgbClr val="003EA8"/>
                </a:solidFill>
                <a:ea typeface="Arita Dotum Bold"/>
              </a:rPr>
              <a:t>.</a:t>
            </a:r>
            <a:endParaRPr lang="en-US" sz="15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EAB4A18-8B09-A07A-7B1E-B4073A9230A7}"/>
              </a:ext>
            </a:extLst>
          </p:cNvPr>
          <p:cNvSpPr/>
          <p:nvPr/>
        </p:nvSpPr>
        <p:spPr>
          <a:xfrm rot="615986">
            <a:off x="1967658" y="5654604"/>
            <a:ext cx="9713149" cy="2348816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6345" y="2936649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33301" y="3415694"/>
            <a:ext cx="5124699" cy="4576065"/>
            <a:chOff x="-18549" y="-15875"/>
            <a:chExt cx="5459604" cy="6101420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1326176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프로젝트 목표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" y="2791381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프로젝트 수행 결과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8549" y="4126522"/>
              <a:ext cx="5441055" cy="45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ko-KR" altLang="en-US" sz="2200" dirty="0">
                  <a:latin typeface="Arita Dotum Medium" panose="020B0600000101010101" charset="-127"/>
                  <a:ea typeface="Arita Dotum Medium" panose="020B0600000101010101" charset="-127"/>
                </a:rPr>
                <a:t>프로젝트 시현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591727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5875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팀 소개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35384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0BD3A07-8C6B-D700-0914-F0F7F5D78AA2}"/>
              </a:ext>
            </a:extLst>
          </p:cNvPr>
          <p:cNvSpPr txBox="1"/>
          <p:nvPr/>
        </p:nvSpPr>
        <p:spPr>
          <a:xfrm>
            <a:off x="10994512" y="5499135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63BE825-0522-4F6A-6AB1-8B6901CB13F7}"/>
              </a:ext>
            </a:extLst>
          </p:cNvPr>
          <p:cNvSpPr txBox="1"/>
          <p:nvPr/>
        </p:nvSpPr>
        <p:spPr>
          <a:xfrm>
            <a:off x="10997825" y="6562590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0"/>
            <a:ext cx="9009410" cy="7701883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b="1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67710" y="4238434"/>
            <a:ext cx="7946241" cy="4009019"/>
            <a:chOff x="307508" y="608639"/>
            <a:chExt cx="10594989" cy="5345359"/>
          </a:xfrm>
        </p:grpSpPr>
        <p:sp>
          <p:nvSpPr>
            <p:cNvPr id="24" name="TextBox 24"/>
            <p:cNvSpPr txBox="1"/>
            <p:nvPr/>
          </p:nvSpPr>
          <p:spPr>
            <a:xfrm>
              <a:off x="1336867" y="608639"/>
              <a:ext cx="7921255" cy="24745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0500" spc="155" dirty="0">
                  <a:solidFill>
                    <a:srgbClr val="003EA8"/>
                  </a:solidFill>
                  <a:ea typeface="Arita Dotum Bold"/>
                </a:rPr>
                <a:t>APPENDIX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06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APPENDIX1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A0588-16C1-9B1E-D9A8-28104E04D6AE}"/>
              </a:ext>
            </a:extLst>
          </p:cNvPr>
          <p:cNvSpPr txBox="1"/>
          <p:nvPr/>
        </p:nvSpPr>
        <p:spPr>
          <a:xfrm>
            <a:off x="3581400" y="5487724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https://github.com/2023-CLASS-2-Creative-ENG-Design/creative-factory-1</a:t>
            </a:r>
          </a:p>
        </p:txBody>
      </p:sp>
    </p:spTree>
    <p:extLst>
      <p:ext uri="{BB962C8B-B14F-4D97-AF65-F5344CB8AC3E}">
        <p14:creationId xmlns:p14="http://schemas.microsoft.com/office/powerpoint/2010/main" val="84474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ea typeface="Arita Dotum Bold"/>
              </a:rPr>
              <a:t>APPENDIX2</a:t>
            </a:r>
          </a:p>
        </p:txBody>
      </p:sp>
      <p:pic>
        <p:nvPicPr>
          <p:cNvPr id="8" name="그림 7" descr="텍스트, 친필, 그림, 도표이(가) 표시된 사진&#10;&#10;자동 생성된 설명">
            <a:extLst>
              <a:ext uri="{FF2B5EF4-FFF2-40B4-BE49-F238E27FC236}">
                <a16:creationId xmlns:a16="http://schemas.microsoft.com/office/drawing/2014/main" id="{9926F215-9481-B756-1DD3-E847DAF6E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17" y="3041773"/>
            <a:ext cx="5562105" cy="53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0"/>
            <a:ext cx="9009410" cy="7701883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67710" y="4215553"/>
            <a:ext cx="7946241" cy="4031900"/>
            <a:chOff x="307508" y="578131"/>
            <a:chExt cx="10594989" cy="5375867"/>
          </a:xfrm>
        </p:grpSpPr>
        <p:sp>
          <p:nvSpPr>
            <p:cNvPr id="24" name="TextBox 24"/>
            <p:cNvSpPr txBox="1"/>
            <p:nvPr/>
          </p:nvSpPr>
          <p:spPr>
            <a:xfrm>
              <a:off x="2824771" y="578131"/>
              <a:ext cx="6025179" cy="24745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>
                  <a:solidFill>
                    <a:srgbClr val="003EA8"/>
                  </a:solidFill>
                  <a:ea typeface="Arita Dotum Bold"/>
                </a:rPr>
                <a:t>팀소개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30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71600" y="3260207"/>
            <a:ext cx="7620000" cy="4623620"/>
            <a:chOff x="0" y="-47625"/>
            <a:chExt cx="8964847" cy="50130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592967"/>
              <a:ext cx="8964847" cy="372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0895"/>
              <a:ext cx="8964847" cy="2953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아이디어를 생산하고 혁신적인 프로젝트를 진행하는 곳</a:t>
              </a: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237489" lvl="1">
                <a:lnSpc>
                  <a:spcPct val="150000"/>
                </a:lnSpc>
              </a:pP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팀원들이 아이디어를 생각해내고 구체화하는 공장처럼 활발하게 활동한다는 의미를 지니기도 한다</a:t>
              </a:r>
              <a:r>
                <a:rPr lang="en-US" altLang="ko-KR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.</a:t>
              </a: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59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소개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825EC1AF-3A4E-95C1-D5FC-D19BE33A98C7}"/>
              </a:ext>
            </a:extLst>
          </p:cNvPr>
          <p:cNvSpPr/>
          <p:nvPr/>
        </p:nvSpPr>
        <p:spPr>
          <a:xfrm>
            <a:off x="9960934" y="3295954"/>
            <a:ext cx="3380737" cy="322092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3097D3-F61E-85EF-B7BF-F9B0DA2EE37B}"/>
              </a:ext>
            </a:extLst>
          </p:cNvPr>
          <p:cNvSpPr/>
          <p:nvPr/>
        </p:nvSpPr>
        <p:spPr>
          <a:xfrm>
            <a:off x="13856237" y="3235000"/>
            <a:ext cx="3241529" cy="315901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FBE0CF2-136E-AD8E-25CF-A66493CE1531}"/>
              </a:ext>
            </a:extLst>
          </p:cNvPr>
          <p:cNvSpPr/>
          <p:nvPr/>
        </p:nvSpPr>
        <p:spPr>
          <a:xfrm>
            <a:off x="11597192" y="4883648"/>
            <a:ext cx="3241529" cy="3580003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24B48B2-0DDC-AB40-0913-C5989FA4D7DD}"/>
              </a:ext>
            </a:extLst>
          </p:cNvPr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B66F9E-82F2-A3C8-6F13-57E679F312C9}"/>
              </a:ext>
            </a:extLst>
          </p:cNvPr>
          <p:cNvSpPr/>
          <p:nvPr/>
        </p:nvSpPr>
        <p:spPr>
          <a:xfrm>
            <a:off x="1956781" y="6452659"/>
            <a:ext cx="6215043" cy="1756447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(E-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일치형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981800" y="7010301"/>
            <a:ext cx="236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78190" y="6972300"/>
            <a:ext cx="236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(D-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산만형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536093" y="7010301"/>
            <a:ext cx="23622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(A-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회유형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E76F4C9-BAB8-7AA0-EEC0-87E0BF2D99C9}"/>
              </a:ext>
            </a:extLst>
          </p:cNvPr>
          <p:cNvSpPr txBox="1"/>
          <p:nvPr/>
        </p:nvSpPr>
        <p:spPr>
          <a:xfrm>
            <a:off x="14918319" y="143165"/>
            <a:ext cx="326506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사티어의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 의사소통 유형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0"/>
            <a:ext cx="9009410" cy="7701883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1981200" y="4215553"/>
            <a:ext cx="14859000" cy="4031900"/>
            <a:chOff x="307508" y="578131"/>
            <a:chExt cx="10594989" cy="5375867"/>
          </a:xfrm>
        </p:grpSpPr>
        <p:sp>
          <p:nvSpPr>
            <p:cNvPr id="24" name="TextBox 24"/>
            <p:cNvSpPr txBox="1"/>
            <p:nvPr/>
          </p:nvSpPr>
          <p:spPr>
            <a:xfrm>
              <a:off x="2824771" y="578131"/>
              <a:ext cx="6025179" cy="51285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프로젝트 목표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29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8544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516" y="1632493"/>
            <a:ext cx="8265435" cy="4951821"/>
            <a:chOff x="-118084" y="-618216"/>
            <a:chExt cx="11020581" cy="6602429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98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600" b="1" dirty="0">
                  <a:solidFill>
                    <a:srgbClr val="000000"/>
                  </a:solidFill>
                  <a:ea typeface="Arita Dotum Medium"/>
                </a:rPr>
                <a:t>“SUNFLOWER”</a:t>
              </a: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err="1">
                <a:solidFill>
                  <a:srgbClr val="000000"/>
                </a:solidFill>
                <a:ea typeface="Arita Dotum Medium"/>
              </a:rPr>
              <a:t>아두이노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 프로젝트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4098" name="Picture 2" descr="클로즈업 사진의 노란 해바라기">
            <a:extLst>
              <a:ext uri="{FF2B5EF4-FFF2-40B4-BE49-F238E27FC236}">
                <a16:creationId xmlns:a16="http://schemas.microsoft.com/office/drawing/2014/main" id="{42374878-7727-8E40-9464-69FB5E08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3" y="1624057"/>
            <a:ext cx="492624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7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목표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111E3CF9-5428-5B08-7CA1-88A3ED47FDEC}"/>
              </a:ext>
            </a:extLst>
          </p:cNvPr>
          <p:cNvSpPr txBox="1"/>
          <p:nvPr/>
        </p:nvSpPr>
        <p:spPr>
          <a:xfrm>
            <a:off x="1476870" y="3647025"/>
            <a:ext cx="11172330" cy="15726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기존 태양광 발전기의 발전 효율 향상 방안 제시</a:t>
            </a:r>
            <a:endParaRPr lang="en-US" altLang="ko-KR" sz="3600" dirty="0">
              <a:solidFill>
                <a:srgbClr val="000000"/>
              </a:solidFill>
              <a:ea typeface="Arita Dotum Medium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a typeface="Arita Dotum Medium"/>
              </a:rPr>
              <a:t>  - </a:t>
            </a:r>
            <a:r>
              <a:rPr lang="ko-KR" altLang="en-US" sz="3600" dirty="0">
                <a:solidFill>
                  <a:srgbClr val="000000"/>
                </a:solidFill>
                <a:ea typeface="Arita Dotum Medium"/>
              </a:rPr>
              <a:t>빛이 들어오는 방향으로 </a:t>
            </a:r>
            <a:r>
              <a:rPr lang="ko-KR" altLang="en-US" sz="3600" b="1" dirty="0">
                <a:solidFill>
                  <a:srgbClr val="000000"/>
                </a:solidFill>
                <a:ea typeface="Arita Dotum Medium"/>
              </a:rPr>
              <a:t>태양광 패널을 회전</a:t>
            </a:r>
            <a:endParaRPr lang="en-US" altLang="ko-KR" sz="3600" b="1" dirty="0">
              <a:solidFill>
                <a:srgbClr val="000000"/>
              </a:solidFill>
              <a:ea typeface="Arita Dotum Mediu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1CC70B-376A-9663-CDDE-BFE94CAB5A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58466" y="6437871"/>
            <a:ext cx="27734" cy="10903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D4C3B-A8AF-1DE6-854C-AA75289FE922}"/>
              </a:ext>
            </a:extLst>
          </p:cNvPr>
          <p:cNvCxnSpPr>
            <a:cxnSpLocks/>
          </p:cNvCxnSpPr>
          <p:nvPr/>
        </p:nvCxnSpPr>
        <p:spPr>
          <a:xfrm>
            <a:off x="4800600" y="6437871"/>
            <a:ext cx="0" cy="11440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E8522DA-CACC-8AE1-EFEA-CF9059D11F38}"/>
              </a:ext>
            </a:extLst>
          </p:cNvPr>
          <p:cNvSpPr/>
          <p:nvPr/>
        </p:nvSpPr>
        <p:spPr>
          <a:xfrm>
            <a:off x="3657600" y="6056680"/>
            <a:ext cx="1371600" cy="533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DAB405-DCC4-B5F3-886B-C67D1BE7E40D}"/>
              </a:ext>
            </a:extLst>
          </p:cNvPr>
          <p:cNvSpPr/>
          <p:nvPr/>
        </p:nvSpPr>
        <p:spPr>
          <a:xfrm>
            <a:off x="3657600" y="5982586"/>
            <a:ext cx="1371600" cy="533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887837-465E-8440-48D8-CC19E8052371}"/>
              </a:ext>
            </a:extLst>
          </p:cNvPr>
          <p:cNvSpPr/>
          <p:nvPr/>
        </p:nvSpPr>
        <p:spPr>
          <a:xfrm>
            <a:off x="5989975" y="6876372"/>
            <a:ext cx="4876787" cy="3839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0CE3EF-7B91-0D21-499D-151A508195F6}"/>
              </a:ext>
            </a:extLst>
          </p:cNvPr>
          <p:cNvSpPr/>
          <p:nvPr/>
        </p:nvSpPr>
        <p:spPr>
          <a:xfrm>
            <a:off x="12115786" y="6666471"/>
            <a:ext cx="1828794" cy="915429"/>
          </a:xfrm>
          <a:prstGeom prst="rect">
            <a:avLst/>
          </a:prstGeom>
          <a:solidFill>
            <a:srgbClr val="003EA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CC250B95-F76B-02BB-D5F8-3F006C817FED}"/>
              </a:ext>
            </a:extLst>
          </p:cNvPr>
          <p:cNvSpPr/>
          <p:nvPr/>
        </p:nvSpPr>
        <p:spPr>
          <a:xfrm rot="2615008">
            <a:off x="11517537" y="6348175"/>
            <a:ext cx="1591436" cy="40769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46FC88A7-E3EE-0871-65AD-E14EE5E689E2}"/>
              </a:ext>
            </a:extLst>
          </p:cNvPr>
          <p:cNvSpPr/>
          <p:nvPr/>
        </p:nvSpPr>
        <p:spPr>
          <a:xfrm>
            <a:off x="12603480" y="6800591"/>
            <a:ext cx="228600" cy="229820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원형 27">
            <a:extLst>
              <a:ext uri="{FF2B5EF4-FFF2-40B4-BE49-F238E27FC236}">
                <a16:creationId xmlns:a16="http://schemas.microsoft.com/office/drawing/2014/main" id="{AC6C338B-80A9-F51E-AFDF-B6E83EE9A394}"/>
              </a:ext>
            </a:extLst>
          </p:cNvPr>
          <p:cNvSpPr/>
          <p:nvPr/>
        </p:nvSpPr>
        <p:spPr>
          <a:xfrm rot="18192547">
            <a:off x="11437935" y="5678188"/>
            <a:ext cx="699726" cy="837171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7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0"/>
            <a:ext cx="9009410" cy="7701883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1981200" y="3238500"/>
            <a:ext cx="14859000" cy="5008953"/>
            <a:chOff x="307508" y="-724606"/>
            <a:chExt cx="10594989" cy="6678604"/>
          </a:xfrm>
        </p:grpSpPr>
        <p:sp>
          <p:nvSpPr>
            <p:cNvPr id="24" name="TextBox 24"/>
            <p:cNvSpPr txBox="1"/>
            <p:nvPr/>
          </p:nvSpPr>
          <p:spPr>
            <a:xfrm>
              <a:off x="3681986" y="-724606"/>
              <a:ext cx="6025179" cy="51285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프로젝트 </a:t>
              </a:r>
              <a:endParaRPr lang="en-US" altLang="ko-KR" sz="10500" spc="155" dirty="0">
                <a:solidFill>
                  <a:srgbClr val="003EA8"/>
                </a:solidFill>
                <a:ea typeface="Arita Dotum Bold"/>
              </a:endParaRPr>
            </a:p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수행 결과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1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365</Words>
  <Application>Microsoft Office PowerPoint</Application>
  <PresentationFormat>사용자 지정</PresentationFormat>
  <Paragraphs>130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Arita Dotum Medium</vt:lpstr>
      <vt:lpstr>Arita Dotum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김무성</dc:creator>
  <cp:lastModifiedBy>오효택</cp:lastModifiedBy>
  <cp:revision>88</cp:revision>
  <dcterms:created xsi:type="dcterms:W3CDTF">2006-08-16T00:00:00Z</dcterms:created>
  <dcterms:modified xsi:type="dcterms:W3CDTF">2023-12-15T04:55:00Z</dcterms:modified>
  <dc:identifier>DAF0I27d71M</dc:identifier>
</cp:coreProperties>
</file>